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850" y="-10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6E06-13C3-430B-ADF5-49B02737CA89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6385A-0F6A-41D9-BD21-C94E23EDB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E9372-B599-4252-BD3E-5CA65FCC1FF9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F34EE-5D80-44D0-9819-0ECAA8F9F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49421-8A28-4D3B-87C6-E0891357D2D3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5A91D-45F9-49E8-B817-B4C23E171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D7C1-0680-4012-9E98-C799972784A2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A737F-0DEE-4BE4-BD65-5A675849C5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8F7A0-9FD9-4480-9D26-0EAE2B227DF3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6A45F-0007-489B-83A8-32C77BEE2D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46790-E2B6-45A2-8AA6-1B27B91BDB9B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CA060-8B25-449B-92DC-0AE34FCC4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AEE3-6FD9-4394-ABE5-7D51713A3261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ABF19-C5FE-4FB0-A3C5-A7A57080F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D80FA-9B55-4159-8966-737EEE293BC3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DCBF1-E5B5-4EA6-9737-A5A7F33EA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066A5-AF9E-46B6-9112-F4EFBEC53B57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14360-AB41-42C2-A39D-A3FA40236D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E2CDC-397E-4DA4-B53B-621E203B496C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A2E30-602A-43E5-B72F-91B57FF6B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32F34-1917-4E55-9935-5486FA420F13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51F22-19C6-4226-B9AB-59D08246C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AD41B1-9035-4D45-ACE5-5074CD7E6A2A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B1202A-0B0D-4068-9234-36027D7E2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2133600"/>
            <a:ext cx="6121400" cy="3598863"/>
          </a:xfrm>
        </p:spPr>
        <p:txBody>
          <a:bodyPr/>
          <a:lstStyle/>
          <a:p>
            <a:endParaRPr lang="ru-RU" sz="4400" b="1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9700" y="981075"/>
            <a:ext cx="5656263" cy="46799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Georgia" panose="02040502050405020303" pitchFamily="18" charset="0"/>
              </a:rPr>
              <a:t>И. А. Гончаров. «</a:t>
            </a:r>
            <a:r>
              <a:rPr lang="ru-RU" sz="36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Мильон</a:t>
            </a:r>
            <a:r>
              <a:rPr lang="ru-RU" sz="3600" b="1" dirty="0">
                <a:solidFill>
                  <a:schemeClr val="tx1"/>
                </a:solidFill>
                <a:latin typeface="Georgia" panose="02040502050405020303" pitchFamily="18" charset="0"/>
              </a:rPr>
              <a:t> терзаний». Обучение работе с критической статьей</a:t>
            </a:r>
            <a:endParaRPr lang="ru-RU" sz="36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3317" name="Picture 2" descr="C:\Users\Мухаевы\Desktop\97853520021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81620">
            <a:off x="6100763" y="2565400"/>
            <a:ext cx="2203450" cy="382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87450" y="115888"/>
            <a:ext cx="7777163" cy="8651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А. С. Пушкин. Письмо декабристу А. А. Бестужеву (из Михайловского в Петербург, 1825 г.)</a:t>
            </a:r>
            <a:endParaRPr lang="ru-RU" sz="20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4075" y="1412875"/>
            <a:ext cx="6769100" cy="46085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 знаешь ли, что такое Чацкий? Пылкий, благородный и добрый малый, проведший несколько времени с очень умным человеком (именно с Грибоедовым) и напитавшийся его мыслями, остротами и сатирическими замечаниями. Все, что говорит он, очень умно. Но кому говорит он все это? Фамусову? Скалозубу? На бале московским бабушкам? Молчалину? Это непростительно. Первый признак умного человека – с первого взгляду знать, с кем имеешь дело и не метать бисера перед Репетиловым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&lt;…&gt;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Покажи это Грибоедову. Может быть, я в ином ошибся. Слушая его комедию, я не критиковал, а наслаждался. Эти замечания пришли мне в голову после, когда уже не мог я справиться. По крайней мере, говорю прямо, без обиняков, как истинному таланту».</a:t>
            </a:r>
          </a:p>
        </p:txBody>
      </p:sp>
      <p:pic>
        <p:nvPicPr>
          <p:cNvPr id="14342" name="Picture 2" descr="C:\Users\Мухаевы\Desktop\85852409_303093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74750"/>
            <a:ext cx="1954213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3" descr="C:\Users\Мухаевы\Desktop\il6-565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92600"/>
            <a:ext cx="2081213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42988" y="115888"/>
            <a:ext cx="4537075" cy="7921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И. А. Гончаров «</a:t>
            </a:r>
            <a:r>
              <a:rPr lang="ru-RU" sz="2800" b="1" i="1" dirty="0" err="1">
                <a:solidFill>
                  <a:schemeClr val="tx1"/>
                </a:solidFill>
              </a:rPr>
              <a:t>Мильон</a:t>
            </a:r>
            <a:r>
              <a:rPr lang="ru-RU" sz="2800" b="1" i="1" dirty="0">
                <a:solidFill>
                  <a:schemeClr val="tx1"/>
                </a:solidFill>
              </a:rPr>
              <a:t> терзаний», 1872 г.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15365" name="Picture 2" descr="C:\Users\Мухаевы\Desktop\440ee63fa8d0db0e0a12ac97e1989e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0413" y="115888"/>
            <a:ext cx="3095625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850" y="1412875"/>
            <a:ext cx="5111750" cy="41036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«Чацкий сломлен количеством старой силы, нанеся ей в свою очередь смертельный удар качеством силы свежей. Он вечный обличитель лжи, запрятавшийся в пословицу: «Один в поле не воин». Нет, воин, если он Чацкий, и притом победитель, но передовой воин, застрельщик и всегда – жертва».</a:t>
            </a:r>
          </a:p>
        </p:txBody>
      </p:sp>
      <p:pic>
        <p:nvPicPr>
          <p:cNvPr id="15367" name="Picture 3" descr="C:\Users\Мухаевы\Desktop\Milon_terzanij_19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8263" y="3933825"/>
            <a:ext cx="193992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900113" y="476250"/>
            <a:ext cx="7772400" cy="14700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20775" y="404813"/>
            <a:ext cx="6840538" cy="9366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/>
              <a:t>Литературная критика</a:t>
            </a:r>
            <a:endParaRPr lang="ru-RU" sz="44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4500" y="1557338"/>
            <a:ext cx="3959225" cy="26638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(специалист), сферой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которого является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анализ, оценка и суждение о явлениях какой-либо из областей человеческой деятельности, обычно в сфере культуры.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1700213"/>
            <a:ext cx="4032250" cy="46815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критик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истолкованием и оценкой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 литературы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 точки зрения современности (в том числе насущных проблем общественной и духовной жизни) и личных взглядов критика; выявляет и утверждает творческие принципы литературных направлений; оказывает активное влияние на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процесса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непосредственно на формирование общественного сознания; опирается на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теорию 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литературы, философию, эстетику.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313" y="4292600"/>
            <a:ext cx="3959225" cy="22320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Критики – 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читатели, но самые «квалифицированные». Они делятся с другими читателями своим пониманием прочитанного произведения. Читать критику полезно для выработки своей точки зрения, ведь с критиком можно согласиться, а можно и поспорить.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>
          <a:xfrm>
            <a:off x="179388" y="692150"/>
            <a:ext cx="69850" cy="1470025"/>
          </a:xfrm>
        </p:spPr>
        <p:txBody>
          <a:bodyPr/>
          <a:lstStyle/>
          <a:p>
            <a:endParaRPr lang="ru-RU" sz="16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" y="3500438"/>
            <a:ext cx="319088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27250" y="333375"/>
            <a:ext cx="4679950" cy="5746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Литературная критика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124075" y="908050"/>
            <a:ext cx="647700" cy="1152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513513" y="908050"/>
            <a:ext cx="576262" cy="1152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935038" y="2065338"/>
            <a:ext cx="3024187" cy="647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Суждение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68938" y="2060575"/>
            <a:ext cx="3240087" cy="647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Оценка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51163" y="3500438"/>
            <a:ext cx="3097212" cy="10080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актуальность </a:t>
            </a: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268538" y="2713038"/>
            <a:ext cx="1366837" cy="78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5468938" y="2713038"/>
            <a:ext cx="831850" cy="78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84213" y="5157788"/>
            <a:ext cx="2951162" cy="12239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и история литературы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468938" y="5013325"/>
            <a:ext cx="3240087" cy="1584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Общественно-политические, эстетические, этические нормы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1835150" y="4508500"/>
            <a:ext cx="1441450" cy="649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468938" y="4508500"/>
            <a:ext cx="2127250" cy="504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30163" y="404813"/>
            <a:ext cx="69850" cy="14700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3886200"/>
            <a:ext cx="71437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6013" y="115888"/>
            <a:ext cx="7777162" cy="792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 АЛЕКСАНДРОВИЧ ГОНЧАРОВ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1812 – 1891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59113" y="1052513"/>
            <a:ext cx="5976937" cy="568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 Гончаров родился в Симбирске в богатой купеческой семье, окончил пансион, затем Коммерческое училище. В 1831 году поступил на словесное отделение Московского университета, потом служил чиновником в Симбирске, а с 1835 года – в Петербурге, где стал активным участником эстетического кружка. Через его участников в 1846 году познакомился с В. Г. Белинским и другими разночинцами-демократами, вошел в круг редакции «Современника».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Своеобразную трилогию в творчестве Гончарова составили романы: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«Обыкновенная история»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(1847),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«Обломов»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(1849–1859),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«Обрыв»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(1869). В этих романах автор изобразил «лишних людей» – дворян и «новых людей», идущих им на смену. Особняком стоит книга путевых очерков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«Фрегат Паллада»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(1856–1857), написанных в результате совершенного им кругосветного путешествия.</a:t>
            </a: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Перу Гончарова принадлежит и ряд критических статей, среди которых статья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«Миллион терзаний»,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посвященная пьесе А. С. Грибоедова «Горе от ума».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8438" name="Picture 2" descr="C:\Users\Мухаевы\Desktop\y_13069b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1773238"/>
            <a:ext cx="293528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/>
          </p:nvPr>
        </p:nvSpPr>
        <p:spPr>
          <a:xfrm>
            <a:off x="0" y="2781300"/>
            <a:ext cx="250825" cy="14700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6013" y="188913"/>
            <a:ext cx="7777162" cy="9366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 А. Гончаров о Чацком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(критический этюд «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Мильон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терзаний»)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8038" y="1484313"/>
            <a:ext cx="5545137" cy="3708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«Чацкий сломлен количеством старой силы, нанеся ей в свою очередь смертельный удар качеством силы свежей. Он вечный обличитель лжи, запрятавшийся в пословицу: «Один в поле не воин». Нет, воин, если он Чацкий, и притом победитель, но передовой воин, застрельщик и всегда – жертва».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8038" y="5373688"/>
            <a:ext cx="5545137" cy="1403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Прав ли И. А. Гончаров?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Осознали ли люди </a:t>
            </a:r>
            <a:r>
              <a:rPr lang="ru-RU" dirty="0" err="1"/>
              <a:t>фамусовского</a:t>
            </a:r>
            <a:r>
              <a:rPr lang="ru-RU" dirty="0"/>
              <a:t> круга силу Чацкого и удар, нанесённый им «веку минувшему</a:t>
            </a:r>
            <a:r>
              <a:rPr lang="ru-RU" dirty="0"/>
              <a:t>»?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9463" name="Picture 3" descr="C:\Users\Мухаевы\Desktop\0017-015-CHatski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3" y="1844675"/>
            <a:ext cx="31178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6013" y="188913"/>
            <a:ext cx="7777162" cy="863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А. Гончаров о Софье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(критический этюд «</a:t>
            </a:r>
            <a:r>
              <a:rPr lang="ru-RU" sz="2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Мильон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терзаний»)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4213" y="1341438"/>
            <a:ext cx="8208962" cy="1511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Вообще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Софье Павловне трудно отнестись не симпатично: в ней есть сильные задатки недюжинной натуры, живого ума, страстности и женской мягкости. Она загублена в духоте, куда не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проникал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один луч света, ни одна струя свежего воздуха».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7538" y="2998788"/>
            <a:ext cx="4465637" cy="3743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литературовед В. Соловьев высказывается так: «Софья своими молодыми и зоркими глазами видит лучше и дальше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Фамусова – карьера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Молчалина кажется ей перспективнее банальной карьеры Скалозуба».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это мнение от оценки, которую дал Софье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Гончаров? Какую точку зрения вы считаете верной?</a:t>
            </a:r>
          </a:p>
        </p:txBody>
      </p:sp>
      <p:pic>
        <p:nvPicPr>
          <p:cNvPr id="20487" name="Picture 3" descr="C:\Users\Мухаевы\Desktop\6866949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3375025"/>
            <a:ext cx="4165600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pic>
        <p:nvPicPr>
          <p:cNvPr id="21508" name="Picture 2" descr="C:\Users\Мухаевы\Desktop\iagonchar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170113"/>
            <a:ext cx="381635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140200" y="333375"/>
            <a:ext cx="4824413" cy="63896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«Горе от ума» Гончаров видит галерею ярких типов и острую, жгучую сатиру и нравы старой барской Москвы. В пьесе нет ни одного бледного штриха; общее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– 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взято из жизни, начиная от Фамусова до лакея Петрушки. Без этого сочетания общего, главного, и деталей картина была бы не полна. Конечно, с течением времени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фамусовы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молчалины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загорецкие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видоизменились, но пока будут существовать угодничество, карьеризм, сплетни, безделье, до тех пор будут «мелькать… черты Фамусова, Молчалина и других…»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2988" y="333375"/>
            <a:ext cx="2952750" cy="15827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Georgia" panose="02040502050405020303" pitchFamily="18" charset="0"/>
              </a:rPr>
              <a:t>И. А. Гончаров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  <a:latin typeface="Georgia" panose="02040502050405020303" pitchFamily="18" charset="0"/>
              </a:rPr>
              <a:t>«</a:t>
            </a:r>
            <a:r>
              <a:rPr lang="ru-RU" sz="24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Мильон</a:t>
            </a:r>
            <a:r>
              <a:rPr lang="ru-RU" sz="2400" b="1" i="1" dirty="0">
                <a:solidFill>
                  <a:schemeClr val="tx1"/>
                </a:solidFill>
                <a:latin typeface="Georgia" panose="02040502050405020303" pitchFamily="18" charset="0"/>
              </a:rPr>
              <a:t> терзаний»</a:t>
            </a:r>
            <a:endParaRPr lang="ru-RU" sz="24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674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Arial</vt:lpstr>
      <vt:lpstr>Georgia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Двадцать пятое октября</dc:title>
  <dc:creator>Мухаевы</dc:creator>
  <cp:lastModifiedBy>User</cp:lastModifiedBy>
  <cp:revision>8</cp:revision>
  <dcterms:created xsi:type="dcterms:W3CDTF">2014-10-24T15:26:29Z</dcterms:created>
  <dcterms:modified xsi:type="dcterms:W3CDTF">2017-01-29T14:38:59Z</dcterms:modified>
</cp:coreProperties>
</file>